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Rajdhani" panose="02000000000000000000" pitchFamily="2" charset="77"/>
      <p:regular r:id="rId21"/>
      <p:bold r:id="rId22"/>
    </p:embeddedFont>
    <p:embeddedFont>
      <p:font typeface="Rajdhani Light" panose="02000000000000000000" pitchFamily="2" charset="77"/>
      <p:regular r:id="rId23"/>
      <p:bold r:id="rId24"/>
    </p:embeddedFont>
    <p:embeddedFont>
      <p:font typeface="Rajdhani Medium" panose="02000000000000000000" pitchFamily="2" charset="77"/>
      <p:regular r:id="rId25"/>
      <p:bold r:id="rId26"/>
    </p:embeddedFont>
    <p:embeddedFont>
      <p:font typeface="Rajdhani SemiBold" panose="02000000000000000000" pitchFamily="2" charset="7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2BAE5E-8DB6-4995-A02E-59D8F17A6D99}">
  <a:tblStyle styleId="{772BAE5E-8DB6-4995-A02E-59D8F17A6D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7"/>
  </p:normalViewPr>
  <p:slideViewPr>
    <p:cSldViewPr snapToGrid="0">
      <p:cViewPr varScale="1">
        <p:scale>
          <a:sx n="118" d="100"/>
          <a:sy n="118" d="100"/>
        </p:scale>
        <p:origin x="94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Salewa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a6beccf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a6beccf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6beccf8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6beccf8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6dadf7e0bf5b2aa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6dadf7e0bf5b2aa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6beccf8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a6beccf8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a8008fdc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a8008fdc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Merge with different affiliations /partners in order to increase exposure and revenues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bd1f396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bd1f396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a8008fd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a8008fdc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a8008fdcf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a8008fdcf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a8008fdcf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a8008fdcf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638a82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638a824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Salewa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937d27ac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937d27ac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Salewa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enough data to effectively compare Kayak to MSN, YAHOO, GOOGLE... because Kayak not integrated with DoubleClick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Kayak has a much higher ROA than other search engines. click-through-rate: 8%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average: 0.8%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6beccf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6beccf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Salewa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 paid fee to aggregator (expedia, priceline…) mostly under unbranded keyword searches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a6b8a2f4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a6b8a2f4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German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6beccf8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6beccf8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German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6beccf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6beccf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German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dadf7e0bf5b2aa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6dadf7e0bf5b2aa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dadf7e0bf5b2aa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dadf7e0bf5b2aa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4784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Rajdhani SemiBold"/>
                <a:ea typeface="Rajdhani SemiBold"/>
                <a:cs typeface="Rajdhani SemiBold"/>
                <a:sym typeface="Rajdhani SemiBold"/>
              </a:rPr>
              <a:t>Analysis &amp; Recommendations for Air France’s Future Campaign Funding</a:t>
            </a:r>
            <a:endParaRPr sz="44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76350" y="2791088"/>
            <a:ext cx="85206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Data Science in R, MsBa-5, Team 3: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jdhani"/>
                <a:ea typeface="Rajdhani"/>
                <a:cs typeface="Rajdhani"/>
                <a:sym typeface="Rajdhani"/>
              </a:rPr>
              <a:t>Neil Parekh, 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jdhani"/>
                <a:ea typeface="Rajdhani"/>
                <a:cs typeface="Rajdhani"/>
                <a:sym typeface="Rajdhani"/>
              </a:rPr>
              <a:t>German Perdomo, 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jdhani"/>
                <a:ea typeface="Rajdhani"/>
                <a:cs typeface="Rajdhani"/>
                <a:sym typeface="Rajdhani"/>
              </a:rPr>
              <a:t>Yi Yuan,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jdhani"/>
                <a:ea typeface="Rajdhani"/>
                <a:cs typeface="Rajdhani"/>
                <a:sym typeface="Rajdhani"/>
              </a:rPr>
              <a:t>Oliver Baseley,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jdhani"/>
                <a:ea typeface="Rajdhani"/>
                <a:cs typeface="Rajdhani"/>
                <a:sym typeface="Rajdhani"/>
              </a:rPr>
              <a:t>Jorge Betancourt,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jdhani"/>
                <a:ea typeface="Rajdhani"/>
                <a:cs typeface="Rajdhani"/>
                <a:sym typeface="Rajdhani"/>
              </a:rPr>
              <a:t>Salewa Oyagbola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76350" y="258750"/>
            <a:ext cx="1714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jdhani"/>
                <a:ea typeface="Rajdhani"/>
                <a:cs typeface="Rajdhani"/>
                <a:sym typeface="Rajdhani"/>
              </a:rPr>
              <a:t>3rd Dec 2019</a:t>
            </a:r>
            <a:endParaRPr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950" y="174749"/>
            <a:ext cx="1845199" cy="7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331800" y="24138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100" y="2984723"/>
            <a:ext cx="3225901" cy="6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8550" y="3673175"/>
            <a:ext cx="2990325" cy="9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jdhani"/>
                <a:ea typeface="Rajdhani"/>
                <a:cs typeface="Rajdhani"/>
                <a:sym typeface="Rajdhani"/>
              </a:rPr>
              <a:t>Tailored vs Uniform SEM Strategy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311700" y="1284100"/>
            <a:ext cx="85206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3" name="Google Shape;19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10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2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311700" y="1198125"/>
            <a:ext cx="85206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Conclusion</a:t>
            </a:r>
            <a:r>
              <a:rPr lang="en" sz="1600">
                <a:solidFill>
                  <a:schemeClr val="dk1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 =</a:t>
            </a: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 Tailored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Goal: Right Ad at the Right Time for the Right Person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Each platform is architectured differently and continuingly changing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 Uniform Strategy would deliver a lower ROA, Transaction Conversion % &amp; Click Through %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Tailored vs Uniform Statistical Analysis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8.3x average improvement in ROA by tailoring the Match Type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38.5x average improvement in ROA by tailoring the Bid Strategy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SEM Keyword Strategy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11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3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Best across all channels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325100" y="1472847"/>
            <a:ext cx="4329600" cy="21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Keywords Insights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Branded keywords bring in more revenue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Unbranded keywords bring in larger Transaction Conversion %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 l="18309" r="19073"/>
          <a:stretch/>
        </p:blipFill>
        <p:spPr>
          <a:xfrm>
            <a:off x="4893950" y="1100250"/>
            <a:ext cx="3743250" cy="35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5">
            <a:alphaModFix/>
          </a:blip>
          <a:srcRect l="21454" t="16843" r="18297" b="26541"/>
          <a:stretch/>
        </p:blipFill>
        <p:spPr>
          <a:xfrm>
            <a:off x="4416925" y="1274675"/>
            <a:ext cx="4220277" cy="32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SEM Keyword Strategy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12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4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Best per channel 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4">
            <a:alphaModFix/>
          </a:blip>
          <a:srcRect t="24864" b="24854"/>
          <a:stretch/>
        </p:blipFill>
        <p:spPr>
          <a:xfrm>
            <a:off x="2675350" y="1256312"/>
            <a:ext cx="17083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5">
            <a:alphaModFix/>
          </a:blip>
          <a:srcRect t="15820" b="10045"/>
          <a:stretch/>
        </p:blipFill>
        <p:spPr>
          <a:xfrm>
            <a:off x="4484400" y="1217475"/>
            <a:ext cx="1535210" cy="650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Google Shape;223;p24"/>
          <p:cNvGraphicFramePr/>
          <p:nvPr/>
        </p:nvGraphicFramePr>
        <p:xfrm>
          <a:off x="345175" y="2436645"/>
          <a:ext cx="8480450" cy="2081265"/>
        </p:xfrm>
        <a:graphic>
          <a:graphicData uri="http://schemas.openxmlformats.org/drawingml/2006/table">
            <a:tbl>
              <a:tblPr>
                <a:noFill/>
                <a:tableStyleId>{772BAE5E-8DB6-4995-A02E-59D8F17A6D99}</a:tableStyleId>
              </a:tblPr>
              <a:tblGrid>
                <a:gridCol w="120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8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0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44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SEM Market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134 obs</a:t>
                      </a:r>
                      <a:endParaRPr sz="12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89 obs</a:t>
                      </a:r>
                      <a:endParaRPr sz="12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48 obs</a:t>
                      </a:r>
                      <a:endParaRPr sz="12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45 obs</a:t>
                      </a:r>
                      <a:endParaRPr sz="12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9 obs</a:t>
                      </a:r>
                      <a:endParaRPr sz="12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10 obs</a:t>
                      </a:r>
                      <a:endParaRPr sz="12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solidFill>
                          <a:schemeClr val="dk1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33 obs</a:t>
                      </a:r>
                      <a:endParaRPr sz="1200">
                        <a:solidFill>
                          <a:schemeClr val="dk1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7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SEM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Keyword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Choices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France</a:t>
                      </a:r>
                      <a:endParaRPr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Paris</a:t>
                      </a:r>
                      <a:endParaRPr b="1">
                        <a:solidFill>
                          <a:srgbClr val="FF0000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0B5394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Flights</a:t>
                      </a:r>
                      <a:endParaRPr b="1">
                        <a:solidFill>
                          <a:srgbClr val="0B5394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Paris</a:t>
                      </a:r>
                      <a:endParaRPr>
                        <a:solidFill>
                          <a:srgbClr val="CC4125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France</a:t>
                      </a:r>
                      <a:endParaRPr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B5394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Flights</a:t>
                      </a:r>
                      <a:endParaRPr>
                        <a:solidFill>
                          <a:srgbClr val="0B5394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B5394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Flight</a:t>
                      </a:r>
                      <a:endParaRPr>
                        <a:solidFill>
                          <a:srgbClr val="3D85C6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Ticket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B5394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Air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France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0B5394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Air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Paris</a:t>
                      </a:r>
                      <a:endParaRPr>
                        <a:solidFill>
                          <a:srgbClr val="CC4125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0B5394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Air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France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Airfrance</a:t>
                      </a: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0B5394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Air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France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Paris</a:t>
                      </a:r>
                      <a:endParaRPr>
                        <a:solidFill>
                          <a:srgbClr val="CC4125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Paris</a:t>
                      </a:r>
                      <a:endParaRPr>
                        <a:solidFill>
                          <a:srgbClr val="CC4125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France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International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4" name="Google Shape;2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4218" y="1232525"/>
            <a:ext cx="825671" cy="4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6431" y="1186921"/>
            <a:ext cx="130159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/>
          <p:nvPr/>
        </p:nvSpPr>
        <p:spPr>
          <a:xfrm>
            <a:off x="7718025" y="3687800"/>
            <a:ext cx="1002300" cy="285000"/>
          </a:xfrm>
          <a:prstGeom prst="roundRect">
            <a:avLst>
              <a:gd name="adj" fmla="val 33169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Summary of Findings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311700" y="1284100"/>
            <a:ext cx="85206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Yahoo yields good conversion rate despite of not having any bids on the platform 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Largest share of the budget went to Google Adwords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Overture carries less conversion rate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MSN US has the highest cost per click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Return on Advertising is lower on Google as costs are  higher (Volume)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ROA on Kayak is 5x more than the best performing channel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13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5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5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Final Recommendations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42" name="Google Shape;242;p26"/>
          <p:cNvSpPr txBox="1">
            <a:spLocks noGrp="1"/>
          </p:cNvSpPr>
          <p:nvPr>
            <p:ph type="body" idx="1"/>
          </p:nvPr>
        </p:nvSpPr>
        <p:spPr>
          <a:xfrm>
            <a:off x="311700" y="1284100"/>
            <a:ext cx="85206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Air France can optimise their expenses and reach out to more customers: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○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Invest more in Yahoo and MSN, less competition on those platforms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○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Spend on pay per click or SPONSORED ADs on Google, and focus on demographics and geo targeting on Yahoo and MSN 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○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Allocate a higher amount from the budget to Kayak, which has the best metrics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14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6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6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Appendix : Best Match/Bid Strategy per Channel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52" name="Google Shape;25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15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7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What caused the successes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00" y="1252650"/>
            <a:ext cx="8646402" cy="165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Appendix : Word Associations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16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8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Keywords Analysis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350" y="1100250"/>
            <a:ext cx="5589250" cy="36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Appendix : Word Clustering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17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9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29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Keywords Analysis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660862" y="872638"/>
            <a:ext cx="4089850" cy="4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>
            <a:spLocks noGrp="1"/>
          </p:cNvSpPr>
          <p:nvPr>
            <p:ph type="body" idx="1"/>
          </p:nvPr>
        </p:nvSpPr>
        <p:spPr>
          <a:xfrm>
            <a:off x="325100" y="1594650"/>
            <a:ext cx="4154400" cy="22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Word Clustering Insights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The most associated words with Air France is Paris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Appendix : Word Network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18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0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0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Airfrance Flight word association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450" y="1025875"/>
            <a:ext cx="4346142" cy="40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>
            <a:spLocks noGrp="1"/>
          </p:cNvSpPr>
          <p:nvPr>
            <p:ph type="body" idx="1"/>
          </p:nvPr>
        </p:nvSpPr>
        <p:spPr>
          <a:xfrm>
            <a:off x="325100" y="1594650"/>
            <a:ext cx="4154400" cy="22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Word Network Insights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The association is strong with destinations such as Italy, Spain, Barcelona.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Paris, France and Cheap are the most associated words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International destinations show a week association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Analysis &amp; Recommendations - Context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590600" y="1940350"/>
            <a:ext cx="4192800" cy="19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Air France currently has a global market share of 8%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Search Engines drive sales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Cost-per-click is increasing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Significant data cleaning was required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2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4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170125"/>
            <a:ext cx="4133475" cy="347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Executive Summary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077250"/>
            <a:ext cx="8520600" cy="3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Challenge </a:t>
            </a:r>
            <a:r>
              <a:rPr lang="en" sz="1600" u="sng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sz="1600" u="sng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Determining the most effective strategies (uniform or tailored) to boost Air France market share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Determining the most effective SEM channels that will yield the highest profit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Insights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2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Important performance indicators are ROA, conversion rates and click through rates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2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Branded keywords V/S Unbranded keywords 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Recommendations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Invest more in Yahoo</a:t>
            </a:r>
            <a:endParaRPr sz="1600" i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Use Kayak as an alternative platform  to gain higher revenues 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Utilize a tailored SEM strategy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3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5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SEM KPIs &amp; Data Cleaning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284100"/>
            <a:ext cx="85206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4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311700" y="1284100"/>
            <a:ext cx="85206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Search Engine Marketing KPIs</a:t>
            </a:r>
            <a:endParaRPr sz="1600">
              <a:solidFill>
                <a:schemeClr val="dk1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ROA ($) = Amount/Spend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Transaction Conversion %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Click Through %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Data Cleaning 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Branded keywords bring in more revenue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Unbranded keywords bring in larger Transaction Conversion %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The last keyword clicked is credited for sale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Time frames are unclear and would have been helpful to gain deeper insights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Most Effective Channel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5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Insights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389150" y="1100250"/>
            <a:ext cx="83925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Based on the ROA´S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Great Opportunity With Kayak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Yahoo-US and MSN has the highest ROA as compared to other platforms (DoubleClick)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Yahoo reaches 160 million customer through the network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Google Ideal for Volume and cheap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Based on Probability of Booking and Financials</a:t>
            </a: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Conversion rate is higher on MSN and Yahoo 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Cost per acquisition is also lower as compared to Google 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305" y="3073675"/>
            <a:ext cx="825671" cy="4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1518" y="3028071"/>
            <a:ext cx="1301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6">
            <a:alphaModFix/>
          </a:blip>
          <a:srcRect t="24864" b="24854"/>
          <a:stretch/>
        </p:blipFill>
        <p:spPr>
          <a:xfrm>
            <a:off x="6764050" y="3812262"/>
            <a:ext cx="170839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6000"/>
            <a:ext cx="5615050" cy="31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Most Effective Channel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6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8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Comparison Between Different SEM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575" y="1364013"/>
            <a:ext cx="3023044" cy="2896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3318275" y="269082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2.64%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2052875" y="1420375"/>
            <a:ext cx="18141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(Bubble Size = Cost per Click)</a:t>
            </a:r>
            <a:endParaRPr sz="800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2632475" y="18964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10.34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>
            <a:off x="3019425" y="2067925"/>
            <a:ext cx="5619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8"/>
          <p:cNvCxnSpPr/>
          <p:nvPr/>
        </p:nvCxnSpPr>
        <p:spPr>
          <a:xfrm>
            <a:off x="1457325" y="2010775"/>
            <a:ext cx="5619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8"/>
          <p:cNvCxnSpPr/>
          <p:nvPr/>
        </p:nvCxnSpPr>
        <p:spPr>
          <a:xfrm rot="10800000">
            <a:off x="3592475" y="2067925"/>
            <a:ext cx="300" cy="58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8"/>
          <p:cNvCxnSpPr/>
          <p:nvPr/>
        </p:nvCxnSpPr>
        <p:spPr>
          <a:xfrm rot="10800000">
            <a:off x="2019225" y="2010775"/>
            <a:ext cx="300" cy="58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1745025" y="267878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1.25%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908625" y="18139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10.65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6261675" y="31474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10.65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6575825" y="31474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10.34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5909075" y="14203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64.5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228600" y="1163875"/>
            <a:ext cx="86172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ROA is 5X MSN &amp; Yahoo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Outstanding Click-Through Rate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457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How?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457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Kayak services are optimized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457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and low cost</a:t>
            </a: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650" y="1682075"/>
            <a:ext cx="2361680" cy="252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348" y="1682075"/>
            <a:ext cx="2731803" cy="26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Most Effective Channel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7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9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Recommendation = Bet on Kayak 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100" y="1100249"/>
            <a:ext cx="2459525" cy="87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4194575" y="17297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64.5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5156600" y="341362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10.65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6861575" y="17720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8 %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8023625" y="35469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0.8 %</a:t>
            </a:r>
            <a:endParaRPr sz="1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SEM Strategy per Channel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8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0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Best Match Type &amp; Bid Strategy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4">
            <a:alphaModFix/>
          </a:blip>
          <a:srcRect t="24864" b="24854"/>
          <a:stretch/>
        </p:blipFill>
        <p:spPr>
          <a:xfrm>
            <a:off x="2675350" y="1256312"/>
            <a:ext cx="17083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5">
            <a:alphaModFix/>
          </a:blip>
          <a:srcRect t="15820" b="10045"/>
          <a:stretch/>
        </p:blipFill>
        <p:spPr>
          <a:xfrm>
            <a:off x="4484400" y="1217475"/>
            <a:ext cx="1535210" cy="650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20"/>
          <p:cNvGraphicFramePr/>
          <p:nvPr/>
        </p:nvGraphicFramePr>
        <p:xfrm>
          <a:off x="365250" y="1985057"/>
          <a:ext cx="8480450" cy="2485850"/>
        </p:xfrm>
        <a:graphic>
          <a:graphicData uri="http://schemas.openxmlformats.org/drawingml/2006/table">
            <a:tbl>
              <a:tblPr>
                <a:noFill/>
                <a:tableStyleId>{772BAE5E-8DB6-4995-A02E-59D8F17A6D99}</a:tableStyleId>
              </a:tblPr>
              <a:tblGrid>
                <a:gridCol w="120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5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47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SEM Market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SEM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Strategy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Choices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Match Type</a:t>
                      </a:r>
                      <a:endParaRPr sz="16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Broad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Exact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Standard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Standard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Advanced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Bid Position</a:t>
                      </a:r>
                      <a:endParaRPr sz="16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5-10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2-5</a:t>
                      </a:r>
                      <a:endParaRPr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2-5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2-5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4218" y="1232525"/>
            <a:ext cx="825671" cy="4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6431" y="1186921"/>
            <a:ext cx="1301595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0"/>
          <p:cNvCxnSpPr/>
          <p:nvPr/>
        </p:nvCxnSpPr>
        <p:spPr>
          <a:xfrm>
            <a:off x="1944850" y="3455325"/>
            <a:ext cx="690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0"/>
          <p:cNvCxnSpPr/>
          <p:nvPr/>
        </p:nvCxnSpPr>
        <p:spPr>
          <a:xfrm>
            <a:off x="4383750" y="1186925"/>
            <a:ext cx="0" cy="30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0"/>
          <p:cNvCxnSpPr/>
          <p:nvPr/>
        </p:nvCxnSpPr>
        <p:spPr>
          <a:xfrm rot="10800000" flipH="1">
            <a:off x="878650" y="2604500"/>
            <a:ext cx="7967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0"/>
          <p:cNvCxnSpPr/>
          <p:nvPr/>
        </p:nvCxnSpPr>
        <p:spPr>
          <a:xfrm>
            <a:off x="2665900" y="1186925"/>
            <a:ext cx="0" cy="30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0"/>
          <p:cNvCxnSpPr/>
          <p:nvPr/>
        </p:nvCxnSpPr>
        <p:spPr>
          <a:xfrm>
            <a:off x="6201275" y="1186925"/>
            <a:ext cx="0" cy="30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0"/>
          <p:cNvCxnSpPr/>
          <p:nvPr/>
        </p:nvCxnSpPr>
        <p:spPr>
          <a:xfrm>
            <a:off x="7857575" y="1186925"/>
            <a:ext cx="0" cy="30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325100" y="8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ajdhani SemiBold"/>
                <a:ea typeface="Rajdhani SemiBold"/>
                <a:cs typeface="Rajdhani SemiBold"/>
                <a:sym typeface="Rajdhani SemiBold"/>
              </a:rPr>
              <a:t>SEM Strategy per Channel</a:t>
            </a: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75" name="Google Shape;17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jdhani"/>
                <a:ea typeface="Rajdhani"/>
                <a:cs typeface="Rajdhani"/>
                <a:sym typeface="Rajdhani"/>
              </a:rPr>
              <a:t>9</a:t>
            </a:fld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150" y="174749"/>
            <a:ext cx="1121000" cy="4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1"/>
          <p:cNvCxnSpPr/>
          <p:nvPr/>
        </p:nvCxnSpPr>
        <p:spPr>
          <a:xfrm>
            <a:off x="345200" y="927000"/>
            <a:ext cx="8480400" cy="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325100" y="52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Best Match Type &amp; Bid Strategy</a:t>
            </a: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404125" y="4650925"/>
            <a:ext cx="2380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jdhani SemiBold"/>
                <a:ea typeface="Rajdhani SemiBold"/>
                <a:cs typeface="Rajdhani SemiBold"/>
                <a:sym typeface="Rajdhani SemiBold"/>
              </a:rPr>
              <a:t>Source:</a:t>
            </a:r>
            <a:r>
              <a:rPr lang="en" sz="1000">
                <a:latin typeface="Rajdhani"/>
                <a:ea typeface="Rajdhani"/>
                <a:cs typeface="Rajdhani"/>
                <a:sym typeface="Rajdhani"/>
              </a:rPr>
              <a:t> Air France Internet Marketing, Kellogg School of Management </a:t>
            </a:r>
            <a:endParaRPr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4">
            <a:alphaModFix/>
          </a:blip>
          <a:srcRect t="24864" b="24854"/>
          <a:stretch/>
        </p:blipFill>
        <p:spPr>
          <a:xfrm>
            <a:off x="2675350" y="1256312"/>
            <a:ext cx="17083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5">
            <a:alphaModFix/>
          </a:blip>
          <a:srcRect t="15820" b="10045"/>
          <a:stretch/>
        </p:blipFill>
        <p:spPr>
          <a:xfrm>
            <a:off x="4484400" y="1217475"/>
            <a:ext cx="1535210" cy="650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" name="Google Shape;182;p21"/>
          <p:cNvGraphicFramePr/>
          <p:nvPr/>
        </p:nvGraphicFramePr>
        <p:xfrm>
          <a:off x="365250" y="1985057"/>
          <a:ext cx="8480450" cy="2485850"/>
        </p:xfrm>
        <a:graphic>
          <a:graphicData uri="http://schemas.openxmlformats.org/drawingml/2006/table">
            <a:tbl>
              <a:tblPr>
                <a:noFill/>
                <a:tableStyleId>{772BAE5E-8DB6-4995-A02E-59D8F17A6D99}</a:tableStyleId>
              </a:tblPr>
              <a:tblGrid>
                <a:gridCol w="120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5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47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SEM Market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SEM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Strategy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Choices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Match Type</a:t>
                      </a:r>
                      <a:endParaRPr sz="16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Broad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Exact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Standard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Standard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Advanced</a:t>
                      </a: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Bid Position</a:t>
                      </a:r>
                      <a:endParaRPr sz="16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5-10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2-5</a:t>
                      </a:r>
                      <a:endParaRPr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2-5</a:t>
                      </a: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2-5</a:t>
                      </a: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accent5"/>
                        </a:solidFill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3" name="Google Shape;18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4218" y="1232525"/>
            <a:ext cx="825671" cy="4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6431" y="1186921"/>
            <a:ext cx="130159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6365125" y="1134913"/>
            <a:ext cx="2616300" cy="33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6" name="Google Shape;186;p21"/>
          <p:cNvGraphicFramePr/>
          <p:nvPr/>
        </p:nvGraphicFramePr>
        <p:xfrm>
          <a:off x="365250" y="1985057"/>
          <a:ext cx="8480450" cy="2485850"/>
        </p:xfrm>
        <a:graphic>
          <a:graphicData uri="http://schemas.openxmlformats.org/drawingml/2006/table">
            <a:tbl>
              <a:tblPr>
                <a:noFill/>
                <a:tableStyleId>{772BAE5E-8DB6-4995-A02E-59D8F17A6D99}</a:tableStyleId>
              </a:tblPr>
              <a:tblGrid>
                <a:gridCol w="120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5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47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SEM Market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Global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US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5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SEM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Strategy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Choices</a:t>
                      </a:r>
                      <a:endParaRPr sz="18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Match Type</a:t>
                      </a:r>
                      <a:endParaRPr sz="16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Broad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Exact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Standard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Standard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jdhani Light"/>
                        <a:ea typeface="Rajdhani Light"/>
                        <a:cs typeface="Rajdhani Light"/>
                        <a:sym typeface="Rajdhani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jdhani Light"/>
                        <a:ea typeface="Rajdhani Light"/>
                        <a:cs typeface="Rajdhani Light"/>
                        <a:sym typeface="Rajdhani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jdhani Light"/>
                          <a:ea typeface="Rajdhani Light"/>
                          <a:cs typeface="Rajdhani Light"/>
                          <a:sym typeface="Rajdhani Light"/>
                        </a:rPr>
                        <a:t>Advanced</a:t>
                      </a:r>
                      <a:endParaRPr>
                        <a:latin typeface="Rajdhani Light"/>
                        <a:ea typeface="Rajdhani Light"/>
                        <a:cs typeface="Rajdhani Light"/>
                        <a:sym typeface="Rajdhani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ajdhani SemiBold"/>
                          <a:ea typeface="Rajdhani SemiBold"/>
                          <a:cs typeface="Rajdhani SemiBold"/>
                          <a:sym typeface="Rajdhani SemiBold"/>
                        </a:rPr>
                        <a:t>Bid Position</a:t>
                      </a:r>
                      <a:endParaRPr sz="1600">
                        <a:latin typeface="Rajdhani SemiBold"/>
                        <a:ea typeface="Rajdhani SemiBold"/>
                        <a:cs typeface="Rajdhani SemiBold"/>
                        <a:sym typeface="Rajdhani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5-10</a:t>
                      </a:r>
                      <a:endParaRPr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2-5</a:t>
                      </a:r>
                      <a:endParaRPr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jdhani Light"/>
                          <a:ea typeface="Rajdhani Light"/>
                          <a:cs typeface="Rajdhani Light"/>
                          <a:sym typeface="Rajdhani Light"/>
                        </a:rPr>
                        <a:t>2-5</a:t>
                      </a:r>
                      <a:endParaRPr>
                        <a:latin typeface="Rajdhani Light"/>
                        <a:ea typeface="Rajdhani Light"/>
                        <a:cs typeface="Rajdhani Light"/>
                        <a:sym typeface="Rajdhani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jdhani Light"/>
                          <a:ea typeface="Rajdhani Light"/>
                          <a:cs typeface="Rajdhani Light"/>
                          <a:sym typeface="Rajdhani Light"/>
                        </a:rPr>
                        <a:t>2-5</a:t>
                      </a:r>
                      <a:endParaRPr>
                        <a:latin typeface="Rajdhani Light"/>
                        <a:ea typeface="Rajdhani Light"/>
                        <a:cs typeface="Rajdhani Light"/>
                        <a:sym typeface="Rajdhani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jdhani Light"/>
                        <a:ea typeface="Rajdhani Light"/>
                        <a:cs typeface="Rajdhani Light"/>
                        <a:sym typeface="Rajdhani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1044</Words>
  <Application>Microsoft Macintosh PowerPoint</Application>
  <PresentationFormat>On-screen Show (16:9)</PresentationFormat>
  <Paragraphs>358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Rajdhani Medium</vt:lpstr>
      <vt:lpstr>Rajdhani</vt:lpstr>
      <vt:lpstr>Rajdhani Light</vt:lpstr>
      <vt:lpstr>Rajdhani SemiBold</vt:lpstr>
      <vt:lpstr>Simple Light</vt:lpstr>
      <vt:lpstr>Analysis &amp; Recommendations for Air France’s Future Campaign Funding</vt:lpstr>
      <vt:lpstr>Analysis &amp; Recommendations - Context </vt:lpstr>
      <vt:lpstr>Executive Summary </vt:lpstr>
      <vt:lpstr>SEM KPIs &amp; Data Cleaning </vt:lpstr>
      <vt:lpstr>Most Effective Channel </vt:lpstr>
      <vt:lpstr>Most Effective Channel </vt:lpstr>
      <vt:lpstr>Most Effective Channel </vt:lpstr>
      <vt:lpstr>SEM Strategy per Channel </vt:lpstr>
      <vt:lpstr>SEM Strategy per Channel </vt:lpstr>
      <vt:lpstr>Tailored vs Uniform SEM Strategy </vt:lpstr>
      <vt:lpstr>SEM Keyword Strategy </vt:lpstr>
      <vt:lpstr>SEM Keyword Strategy </vt:lpstr>
      <vt:lpstr>Summary of Findings </vt:lpstr>
      <vt:lpstr>Final Recommendations </vt:lpstr>
      <vt:lpstr>Appendix : Best Match/Bid Strategy per Channel </vt:lpstr>
      <vt:lpstr>Appendix : Word Associations</vt:lpstr>
      <vt:lpstr>Appendix : Word Clustering</vt:lpstr>
      <vt:lpstr>Appendix : Word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&amp; Recommendations for Air France’s Future Campaign Funding</dc:title>
  <cp:lastModifiedBy>Yvette Yuan</cp:lastModifiedBy>
  <cp:revision>1</cp:revision>
  <dcterms:modified xsi:type="dcterms:W3CDTF">2019-12-12T21:59:03Z</dcterms:modified>
</cp:coreProperties>
</file>